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3" r:id="rId11"/>
    <p:sldId id="264" r:id="rId12"/>
    <p:sldId id="269" r:id="rId13"/>
    <p:sldId id="271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3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2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2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0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8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26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89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0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4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4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7/12/2023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9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4A1FC3-D51F-49C5-A520-3CB3BF1C0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58C9001C-0A1F-3129-3C3B-7D10DA779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F6D0D-10BC-DE6E-2BFB-6671C8A61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852160" cy="3251855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 graduate or not to graduate – that is the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F3325-52E5-09C9-CE9C-9554F819B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76" y="4527857"/>
            <a:ext cx="5054362" cy="1520988"/>
          </a:xfrm>
        </p:spPr>
        <p:txBody>
          <a:bodyPr anchor="b">
            <a:normAutofit fontScale="92500" lnSpcReduction="20000"/>
          </a:bodyPr>
          <a:lstStyle/>
          <a:p>
            <a:endParaRPr lang="en-GB" sz="1200" dirty="0">
              <a:solidFill>
                <a:schemeClr val="accent1">
                  <a:lumMod val="60000"/>
                  <a:lumOff val="40000"/>
                </a:schemeClr>
              </a:solidFill>
              <a:latin typeface="Amasis MT Pro Medium" panose="02040604050005020304" pitchFamily="18" charset="0"/>
            </a:endParaRPr>
          </a:p>
          <a:p>
            <a:r>
              <a:rPr lang="en-GB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Project 4 - Data Analytics Bootcamp </a:t>
            </a:r>
          </a:p>
          <a:p>
            <a:r>
              <a:rPr lang="en-GB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Mohammed Hamim Hussain</a:t>
            </a:r>
          </a:p>
          <a:p>
            <a:r>
              <a:rPr lang="en-GB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Hanwen Jia</a:t>
            </a:r>
          </a:p>
          <a:p>
            <a:r>
              <a:rPr lang="en-GB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Sultana Khan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4947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485E-1B53-F2E1-78A8-3E90A80E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2AEC6-C270-404C-2906-9C2A5DDC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59" y="1552854"/>
            <a:ext cx="5281507" cy="74263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F8CB7C-89A9-EE77-C243-641FB6E1A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9" y="2434650"/>
            <a:ext cx="4779349" cy="36845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74FFC-109E-A7B6-4D48-5551AADEB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5" y="1556826"/>
            <a:ext cx="5283202" cy="74263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map">
            <a:hlinkClick r:id="" action="ppaction://media"/>
            <a:extLst>
              <a:ext uri="{FF2B5EF4-FFF2-40B4-BE49-F238E27FC236}">
                <a16:creationId xmlns:a16="http://schemas.microsoft.com/office/drawing/2014/main" id="{C80EF3A0-0DE9-286B-EB75-8887F34D16ED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7925" y="2554709"/>
            <a:ext cx="5283200" cy="2971800"/>
          </a:xfrm>
        </p:spPr>
      </p:pic>
    </p:spTree>
    <p:extLst>
      <p:ext uri="{BB962C8B-B14F-4D97-AF65-F5344CB8AC3E}">
        <p14:creationId xmlns:p14="http://schemas.microsoft.com/office/powerpoint/2010/main" val="11272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67BE-23A9-5212-EE92-7AB555B6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What does this tell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FB9F-07A3-C249-9A7D-69ED1B3CF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Summary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68650-DDB4-CCA5-EB05-60BE3A2C9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96922" y="4821189"/>
            <a:ext cx="1827515" cy="121606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2050" name="Picture 2" descr="Bursary Fund – Izithelo Strategic Partners">
            <a:extLst>
              <a:ext uri="{FF2B5EF4-FFF2-40B4-BE49-F238E27FC236}">
                <a16:creationId xmlns:a16="http://schemas.microsoft.com/office/drawing/2014/main" id="{C0B53E63-5972-D61A-4AC3-C4DF0BDF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15" y="1861386"/>
            <a:ext cx="3677131" cy="26589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47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45FC-EB79-1C79-B63A-09233B9E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Machine Learning Failures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591E6-CEC6-B572-7353-BA5E4666C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59" y="1832772"/>
            <a:ext cx="5281507" cy="1079896"/>
          </a:xfrm>
        </p:spPr>
        <p:txBody>
          <a:bodyPr>
            <a:normAutofit fontScale="92500" lnSpcReduction="10000"/>
          </a:bodyPr>
          <a:lstStyle/>
          <a:p>
            <a:endParaRPr lang="en-GB" sz="180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Attempt 1: Using an Automated Neural Network Optimizer (</a:t>
            </a:r>
            <a:r>
              <a:rPr lang="en-GB" sz="1801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GB" sz="180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-Tuner)</a:t>
            </a:r>
          </a:p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95DC6E-F901-8EAC-654A-1336D18DB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917" y="2600531"/>
            <a:ext cx="520473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1749D-BD94-DB4A-0E86-F5F1A1D48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80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Attempt 2: </a:t>
            </a:r>
            <a:r>
              <a:rPr lang="en-GB" sz="180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One-Hot Encoding the Dataset</a:t>
            </a:r>
            <a:endParaRPr lang="en-GB" sz="1801" dirty="0"/>
          </a:p>
          <a:p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FD622BC-CAA8-CBF3-1155-82E6D141D5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7927" y="2600325"/>
            <a:ext cx="5391156" cy="3684588"/>
          </a:xfrm>
        </p:spPr>
      </p:pic>
    </p:spTree>
    <p:extLst>
      <p:ext uri="{BB962C8B-B14F-4D97-AF65-F5344CB8AC3E}">
        <p14:creationId xmlns:p14="http://schemas.microsoft.com/office/powerpoint/2010/main" val="230615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45FC-EB79-1C79-B63A-09233B9E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Machine Learning Failures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591E6-CEC6-B572-7353-BA5E4666C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59" y="1832772"/>
            <a:ext cx="5281507" cy="1079896"/>
          </a:xfrm>
        </p:spPr>
        <p:txBody>
          <a:bodyPr>
            <a:normAutofit/>
          </a:bodyPr>
          <a:lstStyle/>
          <a:p>
            <a:endParaRPr lang="en-GB" sz="180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1749D-BD94-DB4A-0E86-F5F1A1D48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180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Troubleshooting</a:t>
            </a:r>
          </a:p>
          <a:p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C68EF7B-FDCA-C441-9619-DDF3C010A33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43541"/>
                </a:solidFill>
                <a:latin typeface="Söhne"/>
              </a:rPr>
              <a:t>Our dataset we had 117 columns which was too much, and this could have created a lot of noise causing the model to underfit.</a:t>
            </a:r>
            <a:endParaRPr lang="en-GB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bias in the model can be caused by outliers </a:t>
            </a:r>
          </a:p>
          <a:p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skewed data points that deviate significantly from most of the dataset.</a:t>
            </a:r>
          </a:p>
          <a:p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DF847D-6920-B0E8-C583-27E3D7D91F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4957" y="2046554"/>
            <a:ext cx="3336878" cy="33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0D73-23A3-DB28-E4B7-896750A5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400" b="1" dirty="0"/>
              <a:t>Supervised Machine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127B59-5714-AAE2-18C0-59A8BB44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1004" y="952499"/>
            <a:ext cx="5430416" cy="50657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1F210-43EB-1805-B1D9-1A8681C7C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860800"/>
            <a:ext cx="4124083" cy="2008187"/>
          </a:xfrm>
        </p:spPr>
        <p:txBody>
          <a:bodyPr>
            <a:normAutofit fontScale="92500"/>
          </a:bodyPr>
          <a:lstStyle/>
          <a:p>
            <a:pPr algn="ctr"/>
            <a:r>
              <a:rPr lang="en-GB" sz="1600" b="1" kern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PyCaret</a:t>
            </a:r>
            <a:r>
              <a:rPr lang="en-GB" sz="1600" b="1" kern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for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Generated a table with the best performing models, with the highest accuracy score at 0.82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Tuned the model and achieved a slight improvement to an accuracy score of 0.8228</a:t>
            </a:r>
            <a:endParaRPr lang="en-GB" sz="1500" kern="100" dirty="0">
              <a:solidFill>
                <a:srgbClr val="37415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kern="100" dirty="0">
              <a:solidFill>
                <a:srgbClr val="37415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374151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Machine Learning: how to choose the best model | HUMANATIVA">
            <a:extLst>
              <a:ext uri="{FF2B5EF4-FFF2-40B4-BE49-F238E27FC236}">
                <a16:creationId xmlns:a16="http://schemas.microsoft.com/office/drawing/2014/main" id="{4BCC8996-A27A-BF1F-DE7D-EA26DCEB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14" y="1903120"/>
            <a:ext cx="3007310" cy="150365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3">
                <a:lumMod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721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940B-2A67-18F0-DC0C-1C8400516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592215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/>
              <a:t>Deep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96965-D873-E474-D55F-96CBCDC61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675355"/>
            <a:ext cx="4124084" cy="2193632"/>
          </a:xfrm>
        </p:spPr>
        <p:txBody>
          <a:bodyPr>
            <a:normAutofit/>
          </a:bodyPr>
          <a:lstStyle/>
          <a:p>
            <a:pPr algn="ctr"/>
            <a:r>
              <a:rPr lang="en-GB" sz="1600" kern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Leveraging Deep Learning for Improved Predictive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Achieved a significant improvement in accuracy with a score of 0.86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Significantly outperformed the previous </a:t>
            </a:r>
            <a:r>
              <a:rPr lang="en-GB" sz="1400" kern="0" dirty="0" err="1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PyCaret</a:t>
            </a:r>
            <a:r>
              <a:rPr lang="en-GB" sz="14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-based model</a:t>
            </a:r>
            <a:endParaRPr lang="en-GB" sz="1400" kern="0" dirty="0">
              <a:solidFill>
                <a:srgbClr val="37415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u="sng" kern="0" dirty="0">
              <a:latin typeface="+mj-lt"/>
            </a:endParaRPr>
          </a:p>
        </p:txBody>
      </p:sp>
      <p:pic>
        <p:nvPicPr>
          <p:cNvPr id="4100" name="Picture 4" descr="Deep Learning">
            <a:extLst>
              <a:ext uri="{FF2B5EF4-FFF2-40B4-BE49-F238E27FC236}">
                <a16:creationId xmlns:a16="http://schemas.microsoft.com/office/drawing/2014/main" id="{6340B0C5-E06B-2052-5D2F-292934639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20" y="1462769"/>
            <a:ext cx="3059836" cy="203424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95A55B-5427-6677-639C-A30A6EEF4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4981" y="1462769"/>
            <a:ext cx="5159828" cy="4228903"/>
          </a:xfrm>
        </p:spPr>
      </p:pic>
    </p:spTree>
    <p:extLst>
      <p:ext uri="{BB962C8B-B14F-4D97-AF65-F5344CB8AC3E}">
        <p14:creationId xmlns:p14="http://schemas.microsoft.com/office/powerpoint/2010/main" val="379651585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C680-1AD3-8F46-485C-98C2DD3B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dirty="0"/>
              <a:t>Summary of both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A4FA5-98B3-7885-BE11-FF10A738E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6745" y="1685071"/>
            <a:ext cx="5281507" cy="742638"/>
          </a:xfrm>
        </p:spPr>
        <p:txBody>
          <a:bodyPr/>
          <a:lstStyle/>
          <a:p>
            <a:pPr algn="ctr"/>
            <a:r>
              <a:rPr lang="en-GB" dirty="0">
                <a:latin typeface="+mj-lt"/>
              </a:rPr>
              <a:t>Machine Learning</a:t>
            </a:r>
          </a:p>
        </p:txBody>
      </p:sp>
      <p:pic>
        <p:nvPicPr>
          <p:cNvPr id="10" name="Content Placeholder 9" descr="A screenshot of a graph&#10;&#10;Description automatically generated">
            <a:extLst>
              <a:ext uri="{FF2B5EF4-FFF2-40B4-BE49-F238E27FC236}">
                <a16:creationId xmlns:a16="http://schemas.microsoft.com/office/drawing/2014/main" id="{8D60712A-564D-EC45-4187-316AFC5703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5" y="2712738"/>
            <a:ext cx="4110038" cy="303983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3095E-493C-D44C-FBF5-4A8A1C67A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32428" y="1685071"/>
            <a:ext cx="5283202" cy="742638"/>
          </a:xfrm>
        </p:spPr>
        <p:txBody>
          <a:bodyPr/>
          <a:lstStyle/>
          <a:p>
            <a:pPr algn="ctr"/>
            <a:r>
              <a:rPr lang="en-GB" dirty="0">
                <a:latin typeface="+mj-lt"/>
              </a:rPr>
              <a:t>Deep Learning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BC0A86-5702-01F3-1EFF-53CFB44FF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43763" y="2860447"/>
            <a:ext cx="4111625" cy="2490325"/>
          </a:xfrm>
        </p:spPr>
      </p:pic>
      <p:pic>
        <p:nvPicPr>
          <p:cNvPr id="6146" name="Picture 2" descr="Free Summary Cliparts, Download Free Summary Cliparts png images, Free ...">
            <a:extLst>
              <a:ext uri="{FF2B5EF4-FFF2-40B4-BE49-F238E27FC236}">
                <a16:creationId xmlns:a16="http://schemas.microsoft.com/office/drawing/2014/main" id="{6231E844-62D8-0E31-738E-32C4BAA0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032" y="1660192"/>
            <a:ext cx="2067084" cy="210509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03070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C44C-F1C9-337C-0BC8-9290A333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Concluding thoughts….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1131B-9F26-FEAA-6C66-09E970CE8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latin typeface="+mj-lt"/>
              </a:rPr>
              <a:t>Limitations on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0A908-E013-7AE9-B46D-7853926DF4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5C4E9-7D68-9EA5-B0A1-C9D450F6E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+mj-lt"/>
              </a:rPr>
              <a:t>Who would benefit from this data?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C0B3A-5FED-715E-C94C-FFD8522E3D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126" name="Picture 6" descr="Conclusion Clipart - Thinking About Thinking Habit Of Mind, HD Png ...">
            <a:extLst>
              <a:ext uri="{FF2B5EF4-FFF2-40B4-BE49-F238E27FC236}">
                <a16:creationId xmlns:a16="http://schemas.microsoft.com/office/drawing/2014/main" id="{18E10AB5-BF1A-77AC-5807-29D189A2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440" y="765691"/>
            <a:ext cx="1206973" cy="106708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2864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B987-322E-DC1E-C379-BE96817A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GB" sz="2400"/>
              <a:t>Introduction</a:t>
            </a:r>
            <a:br>
              <a:rPr lang="en-GB" sz="2400"/>
            </a:br>
            <a:br>
              <a:rPr lang="en-GB" sz="2400"/>
            </a:br>
            <a:endParaRPr lang="en-GB" sz="24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EA2B-C7FB-8BA8-3003-5A24AD84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690255"/>
            <a:ext cx="3528060" cy="43822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Using the data to predict the likelihood of a student graduating or dropping out.</a:t>
            </a:r>
          </a:p>
          <a:p>
            <a:pPr>
              <a:lnSpc>
                <a:spcPct val="110000"/>
              </a:lnSpc>
            </a:pPr>
            <a:endParaRPr lang="en-GB" sz="1400" b="1" dirty="0"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The ‘Target’ column consists of ‘Graduated’, ‘Enrolled’ and ‘Dropout’</a:t>
            </a:r>
          </a:p>
          <a:p>
            <a:pPr>
              <a:lnSpc>
                <a:spcPct val="110000"/>
              </a:lnSpc>
            </a:pPr>
            <a:endParaRPr lang="en-GB" sz="1400" b="1" dirty="0"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We have used Python (Pandas) to clean data, Tableau to summarise and visualise data, supervised Machine Learning and Deep Learning to do predictive modelling.</a:t>
            </a:r>
          </a:p>
        </p:txBody>
      </p:sp>
      <p:pic>
        <p:nvPicPr>
          <p:cNvPr id="4" name="Picture 3" descr="Glasses on top of a book">
            <a:extLst>
              <a:ext uri="{FF2B5EF4-FFF2-40B4-BE49-F238E27FC236}">
                <a16:creationId xmlns:a16="http://schemas.microsoft.com/office/drawing/2014/main" id="{927847BB-866D-25D8-660A-0675A247F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1" r="1" b="4278"/>
          <a:stretch/>
        </p:blipFill>
        <p:spPr>
          <a:xfrm>
            <a:off x="7222205" y="2706193"/>
            <a:ext cx="4236767" cy="2242422"/>
          </a:xfrm>
          <a:prstGeom prst="rect">
            <a:avLst/>
          </a:prstGeom>
          <a:noFill/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669529A-5E6F-4BA7-BE39-BCFD08258044}" type="datetime1">
              <a:rPr lang="en-US" smtClean="0"/>
              <a:pPr>
                <a:spcAft>
                  <a:spcPts val="600"/>
                </a:spcAft>
              </a:pPr>
              <a:t>7/12/2023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028" name="Picture 4" descr="Portsmouth Public Schools to hold in-person graduation at ODU ...">
            <a:extLst>
              <a:ext uri="{FF2B5EF4-FFF2-40B4-BE49-F238E27FC236}">
                <a16:creationId xmlns:a16="http://schemas.microsoft.com/office/drawing/2014/main" id="{561442E5-8C09-1686-D961-A6022DE0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16" y="1754910"/>
            <a:ext cx="6652773" cy="37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225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95D8-C859-9EDF-9F63-48CF4E3E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6995160" cy="1142307"/>
          </a:xfrm>
        </p:spPr>
        <p:txBody>
          <a:bodyPr>
            <a:normAutofit/>
          </a:bodyPr>
          <a:lstStyle/>
          <a:p>
            <a:r>
              <a:rPr lang="en-GB" dirty="0"/>
              <a:t>What data is there?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2D145D7C-17F3-6F49-D16A-70423710F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12" b="983"/>
          <a:stretch/>
        </p:blipFill>
        <p:spPr>
          <a:xfrm>
            <a:off x="647700" y="2508406"/>
            <a:ext cx="6310261" cy="354949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3DE01-21DD-15E3-B702-B3A82D4A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492" y="1117600"/>
            <a:ext cx="4238042" cy="49403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Dataset provides a view of students enrolled on various undergraduate degrees.</a:t>
            </a: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Includes data that can be analysed for possible predictors of academic success and student dropout.</a:t>
            </a: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Columns include following information: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course type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age 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Gender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marital status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scholarship holder 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parental qualification/occupation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whether the student is international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fees are up to date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 err="1"/>
              <a:t>Cirriculum</a:t>
            </a:r>
            <a:r>
              <a:rPr lang="en-GB" sz="1100" b="1" i="1" dirty="0"/>
              <a:t> units (credited/enrolled/ evaluations/approved) for two semesters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unemployment rate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GDP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1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7/12/2023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787747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F85A9-5C60-E62A-6A47-8A031567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685"/>
            <a:ext cx="7368600" cy="3698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B97ED-4640-4F60-0BFA-3959C241D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70" y="2152073"/>
            <a:ext cx="7507940" cy="38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3176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C9F1-35FA-914D-8025-D3E93600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7"/>
            <a:ext cx="10995659" cy="683860"/>
          </a:xfrm>
        </p:spPr>
        <p:txBody>
          <a:bodyPr>
            <a:normAutofit/>
          </a:bodyPr>
          <a:lstStyle/>
          <a:p>
            <a:r>
              <a:rPr lang="en-GB" sz="2400" dirty="0"/>
              <a:t>Top 5 nationalities after Portuguese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B13BA-2509-DABD-6FB0-57021CF40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81" y="1422399"/>
            <a:ext cx="11626773" cy="4645891"/>
          </a:xfrm>
        </p:spPr>
      </p:pic>
    </p:spTree>
    <p:extLst>
      <p:ext uri="{BB962C8B-B14F-4D97-AF65-F5344CB8AC3E}">
        <p14:creationId xmlns:p14="http://schemas.microsoft.com/office/powerpoint/2010/main" val="386531729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E639-D360-125A-F782-051DC42F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3" y="821667"/>
            <a:ext cx="10995659" cy="554551"/>
          </a:xfrm>
        </p:spPr>
        <p:txBody>
          <a:bodyPr>
            <a:normAutofit/>
          </a:bodyPr>
          <a:lstStyle/>
          <a:p>
            <a:r>
              <a:rPr lang="en-GB" sz="2400" dirty="0"/>
              <a:t>Count of Portuguese students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3A701-7303-EA4B-D7A8-AC8E196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959" y="1376218"/>
            <a:ext cx="10995025" cy="17733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0F46C-F0CC-2B84-8A30-EEF19088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491" y="985693"/>
            <a:ext cx="97155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118E4-99D4-CBEA-ACF5-7E7AFF6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71" y="2620395"/>
            <a:ext cx="11218313" cy="35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6484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8357-CFB8-1090-FC72-2C43FCC2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67" y="775485"/>
            <a:ext cx="10995659" cy="545315"/>
          </a:xfrm>
        </p:spPr>
        <p:txBody>
          <a:bodyPr>
            <a:normAutofit/>
          </a:bodyPr>
          <a:lstStyle/>
          <a:p>
            <a:r>
              <a:rPr lang="en-GB" sz="2400" dirty="0"/>
              <a:t>Scholarship holders – graduation numbers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A6BB50-A124-258B-9C0E-6A2DE0F87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364" y="1560945"/>
            <a:ext cx="10815781" cy="4747491"/>
          </a:xfrm>
        </p:spPr>
      </p:pic>
    </p:spTree>
    <p:extLst>
      <p:ext uri="{BB962C8B-B14F-4D97-AF65-F5344CB8AC3E}">
        <p14:creationId xmlns:p14="http://schemas.microsoft.com/office/powerpoint/2010/main" val="29582302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5092-A00E-14CD-D5BA-FB1F525C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406769"/>
          </a:xfrm>
        </p:spPr>
        <p:txBody>
          <a:bodyPr>
            <a:normAutofit/>
          </a:bodyPr>
          <a:lstStyle/>
          <a:p>
            <a:r>
              <a:rPr lang="en-GB" sz="2400" dirty="0"/>
              <a:t>Marital status of students					Tuition Fees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4BC0C-1E97-CBDF-8B28-8008FD599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1" y="1597892"/>
            <a:ext cx="4598553" cy="405324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A9BD43-6B4F-F0DA-A88C-676F2D9E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719" y="1347842"/>
            <a:ext cx="7310780" cy="4553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B9BE7-92E7-7853-6339-E90DA109B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514" y="4215687"/>
            <a:ext cx="15335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7181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FC3E-2AAD-0C12-4D25-3B26DA1F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 and GDP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599AB-185C-7FC6-AB43-ECBEAA8F1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Content Placeholder 7" descr="A graph of a bar&#10;&#10;Description automatically generated">
            <a:extLst>
              <a:ext uri="{FF2B5EF4-FFF2-40B4-BE49-F238E27FC236}">
                <a16:creationId xmlns:a16="http://schemas.microsoft.com/office/drawing/2014/main" id="{B46D4FB3-AD56-76BD-CE9E-56545AB777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3" y="2600325"/>
            <a:ext cx="4590661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E5FD0B-3B88-D5C0-A641-3BD821D0D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Content Placeholder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630B73E-4924-105E-F20A-8AE8E7B15B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35" y="2600325"/>
            <a:ext cx="4619979" cy="3684588"/>
          </a:xfrm>
        </p:spPr>
      </p:pic>
    </p:spTree>
    <p:extLst>
      <p:ext uri="{BB962C8B-B14F-4D97-AF65-F5344CB8AC3E}">
        <p14:creationId xmlns:p14="http://schemas.microsoft.com/office/powerpoint/2010/main" val="251609035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375</Words>
  <Application>Microsoft Office PowerPoint</Application>
  <PresentationFormat>Widescreen</PresentationFormat>
  <Paragraphs>64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Amasis MT Pro Medium</vt:lpstr>
      <vt:lpstr>Arial</vt:lpstr>
      <vt:lpstr>Calibri</vt:lpstr>
      <vt:lpstr>Segoe UI</vt:lpstr>
      <vt:lpstr>Söhne</vt:lpstr>
      <vt:lpstr>Univers Light</vt:lpstr>
      <vt:lpstr>TribuneVTI</vt:lpstr>
      <vt:lpstr>To graduate or not to graduate – that is the question</vt:lpstr>
      <vt:lpstr>Introduction  </vt:lpstr>
      <vt:lpstr>What data is there?</vt:lpstr>
      <vt:lpstr>PowerPoint Presentation</vt:lpstr>
      <vt:lpstr>Top 5 nationalities after Portuguese</vt:lpstr>
      <vt:lpstr>Count of Portuguese students</vt:lpstr>
      <vt:lpstr>Scholarship holders – graduation numbers</vt:lpstr>
      <vt:lpstr>Marital status of students     Tuition Fees</vt:lpstr>
      <vt:lpstr>Age and GDP </vt:lpstr>
      <vt:lpstr>API Collection</vt:lpstr>
      <vt:lpstr>What does this tell us?</vt:lpstr>
      <vt:lpstr>Initial Machine Learning Failures</vt:lpstr>
      <vt:lpstr>Initial Machine Learning Failures</vt:lpstr>
      <vt:lpstr>Supervised Machine Learning</vt:lpstr>
      <vt:lpstr>Deep Learning</vt:lpstr>
      <vt:lpstr>Summary of both models</vt:lpstr>
      <vt:lpstr>Concluding thoughts….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graduate or not to graduate – that is the question.</dc:title>
  <dc:creator>sultana</dc:creator>
  <cp:lastModifiedBy>sultana</cp:lastModifiedBy>
  <cp:revision>9</cp:revision>
  <dcterms:created xsi:type="dcterms:W3CDTF">2023-07-10T18:11:13Z</dcterms:created>
  <dcterms:modified xsi:type="dcterms:W3CDTF">2023-07-12T18:37:05Z</dcterms:modified>
</cp:coreProperties>
</file>